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81" r:id="rId2"/>
    <p:sldId id="282" r:id="rId3"/>
    <p:sldId id="283" r:id="rId4"/>
    <p:sldId id="256" r:id="rId5"/>
    <p:sldId id="289" r:id="rId6"/>
    <p:sldId id="306" r:id="rId7"/>
    <p:sldId id="305" r:id="rId8"/>
    <p:sldId id="303" r:id="rId9"/>
    <p:sldId id="298" r:id="rId10"/>
    <p:sldId id="299" r:id="rId11"/>
    <p:sldId id="300" r:id="rId12"/>
    <p:sldId id="294" r:id="rId13"/>
    <p:sldId id="301" r:id="rId14"/>
    <p:sldId id="295" r:id="rId15"/>
    <p:sldId id="302" r:id="rId16"/>
    <p:sldId id="304" r:id="rId17"/>
    <p:sldId id="296" r:id="rId18"/>
  </p:sldIdLst>
  <p:sldSz cx="12192000" cy="6858000"/>
  <p:notesSz cx="6858000" cy="9144000"/>
  <p:embeddedFontLst>
    <p:embeddedFont>
      <p:font typeface="Adobe 黑体 Std R" panose="020B0400000000000000" pitchFamily="34" charset="-128"/>
      <p:regular r:id="rId20"/>
    </p:embeddedFont>
    <p:embeddedFont>
      <p:font typeface="Bauhaus 93" panose="04030905020B02020C02" pitchFamily="8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典謀 吳" initials="典謀" lastIdx="1" clrIdx="0">
    <p:extLst>
      <p:ext uri="{19B8F6BF-5375-455C-9EA6-DF929625EA0E}">
        <p15:presenceInfo xmlns:p15="http://schemas.microsoft.com/office/powerpoint/2012/main" userId="05a81ab6f4d57b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B84"/>
    <a:srgbClr val="09283F"/>
    <a:srgbClr val="17455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84" autoAdjust="0"/>
  </p:normalViewPr>
  <p:slideViewPr>
    <p:cSldViewPr snapToGrid="0">
      <p:cViewPr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2464B-6604-429B-A8FD-9F17EF193F93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6E928-C82F-4D84-A1D2-33C863ABDA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460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033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40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010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41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7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820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383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76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65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081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47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6E928-C82F-4D84-A1D2-33C863ABDA4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63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02CEE-7C7D-495A-9E3F-F9DFB0AC1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F93E73-D377-AF1E-B57A-E444E5B28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23275-DD56-DE8F-D2C3-29E89398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8DA6C3-6338-6FCD-2E10-EE411F77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1A2B92-E724-D10C-61BF-FAAE58E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6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E3F0-0CE5-8CA7-3825-A2ED3172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595199-B032-FF56-0F55-4C831A51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6C796-5D86-6CB8-0A2A-F6DDF90E0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CBC978-CA35-7019-95A7-48D1AD6F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C4FBD8-E5A1-E4E5-0431-F4DC400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63C352-F492-7A5F-A6E0-DBE86C0CF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0FA38-FEB2-B0EE-E53C-295BCB27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96B3D1-CD34-8353-A987-EC3A16AD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E03EA9-8A0A-DDFC-EE03-C9F098CA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F374A0-E380-EAFC-DB65-46CD1B59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3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02FE6-4C98-B6AE-AEAB-2E83994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FDB882-195C-30F8-6FCB-B55C4817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C3354-170F-B11E-C608-7368C47A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F480E-2314-BAC7-A109-9D1BF4F9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DDCBCD-6BDC-2886-736C-8F11E9AB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09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98A44-0E26-667A-17F3-4C2698FB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0EF4B7-5378-5260-C41A-62F94CB3B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94A5F2-DFCA-9212-DC23-29CE2E44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94049F-8C8A-5CC0-4653-777644A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17CBE5-0C85-6E5D-3992-EE4F1DE7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17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C2DE3-8940-5528-1105-8E8003F0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89B692-4F02-333C-EB0F-572CC36FA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34AA9-DE0E-38BB-85C6-C26A4F3DE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83B943-0E1C-4C64-DC6A-42244F5C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A5B2C-0D98-C4AB-B630-6692A989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E701A2-872A-A8AD-0FC4-42DF0F05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11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BACE9-346A-5150-7D03-837D15BB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B9D9D6-2F5A-7BBC-5B19-A345F206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D6FC36-8955-FBD1-39D6-4308AD808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D96302-65E8-313D-0240-BE6D16233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BC6B788-230F-B4AB-C756-B851ABFF5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DD479E-B823-6BDD-28F9-22E6F368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0B8DF2-5429-3844-8EA8-08880D79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9E09FA-6340-11FC-7616-20532243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9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B68C-9355-0434-AB34-ADD9FBCAC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CBDDA4-7DEF-42D7-B41E-1F9749CF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D923A7-41F3-6357-E893-6B3048B6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84937B-8D65-6F42-4767-85DA2E36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D6C6D66-E76A-52E5-4952-D21049D7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695BB7-7BB6-8C72-3C44-A09FAB00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0CC35-316E-33AD-BB02-7E39B678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48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0EA28-9BF0-99F5-F47E-77D6050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8E0D0-6F05-2AB7-BDF5-53F18F6B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CD3A88-6923-622D-150D-7457E831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5C315D-9607-5636-8746-184996E1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1230D6-BFC6-C2AB-0214-3392731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B4FE70-BFF4-CF1C-98B5-A3E1F91B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63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DC077-DD76-305D-8570-6FD8211E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10B55E-AE28-DDC6-447E-320034BFE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C723F-1D9F-9C12-DF73-7058D848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F71B-72BD-9802-C637-B9FAC5B9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EBB8C2-D401-42A1-B389-8ADAB948A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3371DA-63D9-5F82-A291-E9F7EEC1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2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FBEA843-645C-DC63-9074-4CF8A3C35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8A34BB-B494-6DD1-D9D5-82F21B06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2140F5-D31E-48B8-67BA-4DA7D42FA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5C6C-F122-4EED-9434-A3DC7BC4FF1E}" type="datetimeFigureOut">
              <a:rPr lang="zh-TW" altLang="en-US" smtClean="0"/>
              <a:t>2023/4/30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FDFE11-B225-12DB-0FDC-19602D14D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5CA1F4-7306-ACB5-EE78-B219A728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53B0-526F-4F30-A73B-2532459FE5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6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F816F-1C42-FCF1-603C-339FC420D8B9}"/>
              </a:ext>
            </a:extLst>
          </p:cNvPr>
          <p:cNvSpPr txBox="1"/>
          <p:nvPr/>
        </p:nvSpPr>
        <p:spPr>
          <a:xfrm>
            <a:off x="2090306" y="1733550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簡報開啟此檔案，請立即關閉。在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簡報中編輯會讓這份簡報跑版。請下載後並用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2019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以上版本開啟。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484239-45CE-648E-97EE-661945F9637F}"/>
              </a:ext>
            </a:extLst>
          </p:cNvPr>
          <p:cNvSpPr txBox="1"/>
          <p:nvPr/>
        </p:nvSpPr>
        <p:spPr>
          <a:xfrm>
            <a:off x="1747406" y="1733550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9435A6-07A4-A5A9-3CA5-9226906B0AB2}"/>
              </a:ext>
            </a:extLst>
          </p:cNvPr>
          <p:cNvSpPr txBox="1"/>
          <p:nvPr/>
        </p:nvSpPr>
        <p:spPr>
          <a:xfrm>
            <a:off x="2090306" y="2455931"/>
            <a:ext cx="861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若你使用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2017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、以下版本或其他如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LibreOffice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等非 </a:t>
            </a:r>
            <a:r>
              <a:rPr lang="en-US" altLang="zh-TW" sz="2000" dirty="0" err="1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powerpoint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軟體開啟此簡報，請關閉並刪除此簡報。此簡報的動畫已被修改並刪除。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1DFA54-B591-3D68-E929-70808F99F88E}"/>
              </a:ext>
            </a:extLst>
          </p:cNvPr>
          <p:cNvSpPr txBox="1"/>
          <p:nvPr/>
        </p:nvSpPr>
        <p:spPr>
          <a:xfrm>
            <a:off x="1747406" y="245593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2F4A5B-0CAB-0552-BD9E-76B5AF8893E1}"/>
              </a:ext>
            </a:extLst>
          </p:cNvPr>
          <p:cNvSpPr txBox="1"/>
          <p:nvPr/>
        </p:nvSpPr>
        <p:spPr>
          <a:xfrm>
            <a:off x="2090306" y="3488903"/>
            <a:ext cx="861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檢查以下文字的字形是否與右側相同？若不同則字形已經被修改，請刪除此簡報並尋找上一版本。</a:t>
            </a:r>
            <a:endParaRPr lang="en-US" altLang="zh-TW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F7E1EE-2CDC-FE73-920B-B926CEBFB08A}"/>
              </a:ext>
            </a:extLst>
          </p:cNvPr>
          <p:cNvSpPr txBox="1"/>
          <p:nvPr/>
        </p:nvSpPr>
        <p:spPr>
          <a:xfrm>
            <a:off x="1747406" y="348890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endParaRPr lang="zh-TW" altLang="en-US" sz="2000" dirty="0">
              <a:solidFill>
                <a:schemeClr val="bg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A54FF1-9051-F3A0-3958-21EB2EEB3FCA}"/>
              </a:ext>
            </a:extLst>
          </p:cNvPr>
          <p:cNvSpPr txBox="1"/>
          <p:nvPr/>
        </p:nvSpPr>
        <p:spPr>
          <a:xfrm>
            <a:off x="2090306" y="4521875"/>
            <a:ext cx="460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範例文字 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Sample Text 	(Adobe 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黑体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Std R)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Bauhaus 93" panose="04030905020B02020C02" pitchFamily="82" charset="0"/>
                <a:ea typeface="Adobe 黑体 Std R" panose="020B0400000000000000" pitchFamily="34" charset="-128"/>
              </a:rPr>
              <a:t>Sample Text	(Bauhaus 93)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Adobe 黑体 Std R" panose="020B0400000000000000" pitchFamily="34" charset="-128"/>
              </a:rPr>
              <a:t>Sample Text	(Consolas)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Adobe 黑体 Std R" panose="020B0400000000000000" pitchFamily="34" charset="-128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3B91F30-33A6-6E69-D930-B0AC5BCE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81" y="4521875"/>
            <a:ext cx="4669941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5933F5F-1E5A-9E21-9DA1-FB0B1238AB46}"/>
              </a:ext>
            </a:extLst>
          </p:cNvPr>
          <p:cNvSpPr txBox="1"/>
          <p:nvPr/>
        </p:nvSpPr>
        <p:spPr>
          <a:xfrm>
            <a:off x="1128214" y="149512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利用相似三角形計算感測器的寬度與高度</a:t>
            </a:r>
            <a:endParaRPr lang="en-US" altLang="zh-TW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A2D38CD-D404-C9C3-8A3E-A7A02E4372A9}"/>
                  </a:ext>
                </a:extLst>
              </p:cNvPr>
              <p:cNvSpPr txBox="1"/>
              <p:nvPr/>
            </p:nvSpPr>
            <p:spPr>
              <a:xfrm>
                <a:off x="3072883" y="1935395"/>
                <a:ext cx="269099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4.4:</m:t>
                              </m:r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感測器</m:t>
                              </m:r>
                              <m:r>
                                <a:rPr lang="zh-TW" altLang="en-US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寬度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=39:34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4.4: </m:t>
                              </m:r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感測器高度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=50:26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A2D38CD-D404-C9C3-8A3E-A7A02E437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3" y="1935395"/>
                <a:ext cx="2690993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C720172-7632-2BD9-7F3C-87938EF51B84}"/>
                  </a:ext>
                </a:extLst>
              </p:cNvPr>
              <p:cNvSpPr txBox="1"/>
              <p:nvPr/>
            </p:nvSpPr>
            <p:spPr>
              <a:xfrm>
                <a:off x="3072882" y="2636275"/>
                <a:ext cx="296908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感測器</m:t>
                              </m:r>
                              <m:r>
                                <a:rPr lang="zh-TW" altLang="en-US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寬度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=3.8359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e>
                            <m:e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感測器高度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=2.2880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C720172-7632-2BD9-7F3C-87938EF51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2" y="2636275"/>
                <a:ext cx="2969083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138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5933F5F-1E5A-9E21-9DA1-FB0B1238AB46}"/>
              </a:ext>
            </a:extLst>
          </p:cNvPr>
          <p:cNvSpPr txBox="1"/>
          <p:nvPr/>
        </p:nvSpPr>
        <p:spPr>
          <a:xfrm>
            <a:off x="1128214" y="149512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利用相似三角形計算感測器的寬度與高度</a:t>
            </a:r>
            <a:endParaRPr lang="en-US" altLang="zh-TW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A2D38CD-D404-C9C3-8A3E-A7A02E4372A9}"/>
                  </a:ext>
                </a:extLst>
              </p:cNvPr>
              <p:cNvSpPr txBox="1"/>
              <p:nvPr/>
            </p:nvSpPr>
            <p:spPr>
              <a:xfrm>
                <a:off x="3072883" y="1935395"/>
                <a:ext cx="269099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4.4:</m:t>
                              </m:r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感測器</m:t>
                              </m:r>
                              <m:r>
                                <a:rPr lang="zh-TW" altLang="en-US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寬度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=39:34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4.4: </m:t>
                              </m:r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感測器高度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=50:26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A2D38CD-D404-C9C3-8A3E-A7A02E437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3" y="1935395"/>
                <a:ext cx="2690993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C720172-7632-2BD9-7F3C-87938EF51B84}"/>
                  </a:ext>
                </a:extLst>
              </p:cNvPr>
              <p:cNvSpPr txBox="1"/>
              <p:nvPr/>
            </p:nvSpPr>
            <p:spPr>
              <a:xfrm>
                <a:off x="3072882" y="2636275"/>
                <a:ext cx="296908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感測器</m:t>
                              </m:r>
                              <m:r>
                                <a:rPr lang="zh-TW" altLang="en-US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寬度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=3.8359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e>
                            <m:e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感測器高度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=2.2880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C720172-7632-2BD9-7F3C-87938EF51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2" y="2636275"/>
                <a:ext cx="2969083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B1659C8-5933-82B6-5AA9-BE38DA1667E1}"/>
                  </a:ext>
                </a:extLst>
              </p:cNvPr>
              <p:cNvSpPr txBox="1"/>
              <p:nvPr/>
            </p:nvSpPr>
            <p:spPr>
              <a:xfrm>
                <a:off x="3072882" y="4025955"/>
                <a:ext cx="6472335" cy="777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2F6B84"/>
                          </a:solidFill>
                          <a:latin typeface="Cambria Math" panose="02040503050406030204" pitchFamily="18" charset="0"/>
                        </a:rPr>
                        <m:t>焦距像素點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焦距</m:t>
                          </m:r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相機解析度</m:t>
                              </m:r>
                              <m:r>
                                <a:rPr lang="zh-TW" altLang="en-US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寬</m:t>
                              </m:r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度</m:t>
                              </m:r>
                            </m:num>
                            <m:den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感測器寬度</m:t>
                              </m:r>
                            </m:den>
                          </m:f>
                          <m:r>
                            <a:rPr lang="en-US" altLang="zh-TW" i="1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焦距</m:t>
                          </m:r>
                          <m:r>
                            <a:rPr lang="en-US" altLang="zh-TW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相機解析度</m:t>
                              </m:r>
                              <m:r>
                                <a:rPr lang="zh-TW" altLang="en-US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高度</m:t>
                              </m:r>
                            </m:num>
                            <m:den>
                              <m:r>
                                <a:rPr lang="zh-TW" altLang="en-US" i="1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感測器</m:t>
                              </m:r>
                              <m:r>
                                <a:rPr lang="zh-TW" altLang="en-US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高度</m:t>
                              </m:r>
                            </m:den>
                          </m:f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B1659C8-5933-82B6-5AA9-BE38DA16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2" y="4025955"/>
                <a:ext cx="6472335" cy="7773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9666328-C311-3152-5691-81A5000ECE57}"/>
                  </a:ext>
                </a:extLst>
              </p:cNvPr>
              <p:cNvSpPr txBox="1"/>
              <p:nvPr/>
            </p:nvSpPr>
            <p:spPr>
              <a:xfrm>
                <a:off x="3072881" y="4910176"/>
                <a:ext cx="6826898" cy="717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2F6B84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TW" altLang="en-US" i="1" smtClean="0">
                          <a:solidFill>
                            <a:srgbClr val="2F6B84"/>
                          </a:solidFill>
                          <a:latin typeface="Cambria Math" panose="02040503050406030204" pitchFamily="18" charset="0"/>
                        </a:rPr>
                        <m:t>焦距像素點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4.4</m:t>
                          </m:r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640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3.8359</m:t>
                              </m:r>
                            </m:den>
                          </m:f>
                          <m:r>
                            <a:rPr lang="en-US" altLang="zh-TW" i="1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4.4</m:t>
                          </m:r>
                          <m:r>
                            <a:rPr lang="en-US" altLang="zh-TW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480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2.288</m:t>
                              </m:r>
                            </m:den>
                          </m:f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9666328-C311-3152-5691-81A5000EC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1" y="4910176"/>
                <a:ext cx="6826898" cy="717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ED321CE-07C0-FBE5-5159-6CE661A80F34}"/>
                  </a:ext>
                </a:extLst>
              </p:cNvPr>
              <p:cNvSpPr txBox="1"/>
              <p:nvPr/>
            </p:nvSpPr>
            <p:spPr>
              <a:xfrm>
                <a:off x="3072881" y="5735896"/>
                <a:ext cx="682689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2F6B84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TW" altLang="en-US" i="1" smtClean="0">
                          <a:solidFill>
                            <a:srgbClr val="2F6B84"/>
                          </a:solidFill>
                          <a:latin typeface="Cambria Math" panose="02040503050406030204" pitchFamily="18" charset="0"/>
                        </a:rPr>
                        <m:t>焦距像素點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=828.5971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ED321CE-07C0-FBE5-5159-6CE661A8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81" y="5735896"/>
                <a:ext cx="6826898" cy="276999"/>
              </a:xfrm>
              <a:prstGeom prst="rect">
                <a:avLst/>
              </a:prstGeom>
              <a:blipFill>
                <a:blip r:embed="rId8"/>
                <a:stretch>
                  <a:fillRect l="-982" t="-11111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467873-C433-665C-61CA-459519F94F9F}"/>
              </a:ext>
            </a:extLst>
          </p:cNvPr>
          <p:cNvSpPr txBox="1"/>
          <p:nvPr/>
        </p:nvSpPr>
        <p:spPr>
          <a:xfrm>
            <a:off x="1128214" y="34636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計算焦距換算成像素點</a:t>
            </a:r>
            <a:endParaRPr lang="en-US" altLang="zh-TW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9482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5933F5F-1E5A-9E21-9DA1-FB0B1238AB46}"/>
                  </a:ext>
                </a:extLst>
              </p:cNvPr>
              <p:cNvSpPr txBox="1"/>
              <p:nvPr/>
            </p:nvSpPr>
            <p:spPr>
              <a:xfrm>
                <a:off x="1128214" y="1495124"/>
                <a:ext cx="2661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rgbClr val="2F6B8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黑体 Std R" panose="020B0400000000000000" pitchFamily="34" charset="-128"/>
                    <a:ea typeface="Adobe 黑体 Std R" panose="020B0400000000000000" pitchFamily="34" charset="-128"/>
                  </a:rPr>
                  <a:t>代入參數得出變換矩陣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Adobe 黑体 Std R" panose="020B0400000000000000" pitchFamily="34" charset="-128"/>
                      </a:rPr>
                      <m:t>𝐾</m:t>
                    </m:r>
                  </m:oMath>
                </a14:m>
                <a:endParaRPr lang="en-US" altLang="zh-TW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5933F5F-1E5A-9E21-9DA1-FB0B1238A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214" y="1495124"/>
                <a:ext cx="2661883" cy="369332"/>
              </a:xfrm>
              <a:prstGeom prst="rect">
                <a:avLst/>
              </a:prstGeom>
              <a:blipFill>
                <a:blip r:embed="rId4"/>
                <a:stretch>
                  <a:fillRect l="-2059" t="-8197" r="-229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A2D38CD-D404-C9C3-8A3E-A7A02E4372A9}"/>
                  </a:ext>
                </a:extLst>
              </p:cNvPr>
              <p:cNvSpPr txBox="1"/>
              <p:nvPr/>
            </p:nvSpPr>
            <p:spPr>
              <a:xfrm>
                <a:off x="3560722" y="1935395"/>
                <a:ext cx="5070555" cy="1374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zh-TW" altLang="en-US" i="1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焦距</m:t>
                                </m:r>
                                <m:r>
                                  <a:rPr lang="zh-TW" altLang="en-US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像素</m:t>
                                </m:r>
                                <m:r>
                                  <a:rPr lang="zh-TW" altLang="en-US" i="1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點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b="0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相機解析度</m:t>
                                    </m:r>
                                    <m:r>
                                      <a:rPr lang="zh-TW" altLang="en-US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寬度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1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焦距</m:t>
                                </m:r>
                                <m:r>
                                  <a:rPr lang="zh-TW" altLang="en-US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像素點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b="0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相機解析度</m:t>
                                    </m:r>
                                    <m:r>
                                      <a:rPr lang="zh-TW" altLang="en-US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高度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A2D38CD-D404-C9C3-8A3E-A7A02E437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722" y="1935395"/>
                <a:ext cx="5070555" cy="1374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292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5933F5F-1E5A-9E21-9DA1-FB0B1238AB46}"/>
                  </a:ext>
                </a:extLst>
              </p:cNvPr>
              <p:cNvSpPr txBox="1"/>
              <p:nvPr/>
            </p:nvSpPr>
            <p:spPr>
              <a:xfrm>
                <a:off x="1128214" y="1495124"/>
                <a:ext cx="2661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rgbClr val="2F6B8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黑体 Std R" panose="020B0400000000000000" pitchFamily="34" charset="-128"/>
                    <a:ea typeface="Adobe 黑体 Std R" panose="020B0400000000000000" pitchFamily="34" charset="-128"/>
                  </a:rPr>
                  <a:t>代入參數得出變換矩陣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Adobe 黑体 Std R" panose="020B0400000000000000" pitchFamily="34" charset="-128"/>
                      </a:rPr>
                      <m:t>𝐾</m:t>
                    </m:r>
                  </m:oMath>
                </a14:m>
                <a:endParaRPr lang="en-US" altLang="zh-TW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5933F5F-1E5A-9E21-9DA1-FB0B1238A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214" y="1495124"/>
                <a:ext cx="2661883" cy="369332"/>
              </a:xfrm>
              <a:prstGeom prst="rect">
                <a:avLst/>
              </a:prstGeom>
              <a:blipFill>
                <a:blip r:embed="rId4"/>
                <a:stretch>
                  <a:fillRect l="-2059" t="-8197" r="-229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A2D38CD-D404-C9C3-8A3E-A7A02E4372A9}"/>
                  </a:ext>
                </a:extLst>
              </p:cNvPr>
              <p:cNvSpPr txBox="1"/>
              <p:nvPr/>
            </p:nvSpPr>
            <p:spPr>
              <a:xfrm>
                <a:off x="3560722" y="1935395"/>
                <a:ext cx="5070555" cy="1374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zh-TW" altLang="en-US" i="1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焦</m:t>
                                </m:r>
                                <m:r>
                                  <a:rPr lang="zh-TW" altLang="en-US" i="1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距</m:t>
                                </m:r>
                                <m:r>
                                  <a:rPr lang="zh-TW" altLang="en-US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像素</m:t>
                                </m:r>
                                <m:r>
                                  <a:rPr lang="zh-TW" altLang="en-US" i="1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點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b="0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相機解析度</m:t>
                                    </m:r>
                                    <m:r>
                                      <a:rPr lang="zh-TW" altLang="en-US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寬度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i="1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焦距</m:t>
                                </m:r>
                                <m:r>
                                  <a:rPr lang="zh-TW" altLang="en-US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像素點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TW" b="0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相機解析度</m:t>
                                    </m:r>
                                    <m:r>
                                      <a:rPr lang="zh-TW" altLang="en-US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高度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solidFill>
                                          <a:srgbClr val="2F6B8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A2D38CD-D404-C9C3-8A3E-A7A02E437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722" y="1935395"/>
                <a:ext cx="5070555" cy="13749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ED64904-223A-9068-F1EB-3C89640BAADB}"/>
                  </a:ext>
                </a:extLst>
              </p:cNvPr>
              <p:cNvSpPr txBox="1"/>
              <p:nvPr/>
            </p:nvSpPr>
            <p:spPr>
              <a:xfrm>
                <a:off x="1128214" y="3547678"/>
                <a:ext cx="6247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rgbClr val="2F6B8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黑体 Std R" panose="020B0400000000000000" pitchFamily="34" charset="-128"/>
                    <a:ea typeface="Adobe 黑体 Std R" panose="020B0400000000000000" pitchFamily="34" charset="-128"/>
                  </a:rPr>
                  <a:t>利用矩陣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Adobe 黑体 Std R" panose="020B0400000000000000" pitchFamily="34" charset="-128"/>
                      </a:rPr>
                      <m:t>𝐾</m:t>
                    </m:r>
                  </m:oMath>
                </a14:m>
                <a:r>
                  <a:rPr lang="zh-TW" altLang="en-US" dirty="0">
                    <a:solidFill>
                      <a:srgbClr val="2F6B8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黑体 Std R" panose="020B0400000000000000" pitchFamily="34" charset="-128"/>
                    <a:ea typeface="Adobe 黑体 Std R" panose="020B0400000000000000" pitchFamily="34" charset="-128"/>
                  </a:rPr>
                  <a:t>可以將外界</a:t>
                </a:r>
                <a:r>
                  <a:rPr lang="en-US" altLang="zh-TW" dirty="0" err="1">
                    <a:solidFill>
                      <a:srgbClr val="2F6B8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黑体 Std R" panose="020B0400000000000000" pitchFamily="34" charset="-128"/>
                    <a:ea typeface="Adobe 黑体 Std R" panose="020B0400000000000000" pitchFamily="34" charset="-128"/>
                  </a:rPr>
                  <a:t>xyz</a:t>
                </a:r>
                <a:r>
                  <a:rPr lang="zh-TW" altLang="en-US" dirty="0">
                    <a:solidFill>
                      <a:srgbClr val="2F6B8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黑体 Std R" panose="020B0400000000000000" pitchFamily="34" charset="-128"/>
                    <a:ea typeface="Adobe 黑体 Std R" panose="020B0400000000000000" pitchFamily="34" charset="-128"/>
                  </a:rPr>
                  <a:t>座標轉換到相機的感測器</a:t>
                </a:r>
                <a:r>
                  <a:rPr lang="en-US" altLang="zh-TW" dirty="0" err="1">
                    <a:solidFill>
                      <a:srgbClr val="2F6B8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黑体 Std R" panose="020B0400000000000000" pitchFamily="34" charset="-128"/>
                    <a:ea typeface="Adobe 黑体 Std R" panose="020B0400000000000000" pitchFamily="34" charset="-128"/>
                  </a:rPr>
                  <a:t>xy</a:t>
                </a:r>
                <a:r>
                  <a:rPr lang="zh-TW" altLang="en-US" dirty="0">
                    <a:solidFill>
                      <a:srgbClr val="2F6B8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黑体 Std R" panose="020B0400000000000000" pitchFamily="34" charset="-128"/>
                    <a:ea typeface="Adobe 黑体 Std R" panose="020B0400000000000000" pitchFamily="34" charset="-128"/>
                  </a:rPr>
                  <a:t>軸上</a:t>
                </a:r>
                <a:endParaRPr lang="en-US" altLang="zh-TW" dirty="0">
                  <a:solidFill>
                    <a:srgbClr val="2F6B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ED64904-223A-9068-F1EB-3C89640BA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214" y="3547678"/>
                <a:ext cx="6247801" cy="369332"/>
              </a:xfrm>
              <a:prstGeom prst="rect">
                <a:avLst/>
              </a:prstGeom>
              <a:blipFill>
                <a:blip r:embed="rId6"/>
                <a:stretch>
                  <a:fillRect l="-878" t="-8197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F7F04C7-3678-0891-4C7B-DA5827476D39}"/>
                  </a:ext>
                </a:extLst>
              </p:cNvPr>
              <p:cNvSpPr txBox="1"/>
              <p:nvPr/>
            </p:nvSpPr>
            <p:spPr>
              <a:xfrm>
                <a:off x="5526582" y="4154365"/>
                <a:ext cx="795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𝐾𝑃</m:t>
                      </m:r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F7F04C7-3678-0891-4C7B-DA5827476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582" y="4154365"/>
                <a:ext cx="795539" cy="276999"/>
              </a:xfrm>
              <a:prstGeom prst="rect">
                <a:avLst/>
              </a:prstGeom>
              <a:blipFill>
                <a:blip r:embed="rId7"/>
                <a:stretch>
                  <a:fillRect l="-6923" r="-6923" b="-2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F1C06E0-35F0-BD79-C41B-1C471232C687}"/>
                  </a:ext>
                </a:extLst>
              </p:cNvPr>
              <p:cNvSpPr txBox="1"/>
              <p:nvPr/>
            </p:nvSpPr>
            <p:spPr>
              <a:xfrm>
                <a:off x="5526581" y="4530219"/>
                <a:ext cx="1138837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solidFill>
                                        <a:srgbClr val="2F6B84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TW" b="0" i="1" smtClean="0">
                                      <a:solidFill>
                                        <a:srgbClr val="2F6B84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F1C06E0-35F0-BD79-C41B-1C471232C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581" y="4530219"/>
                <a:ext cx="1138837" cy="1248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379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ED64904-223A-9068-F1EB-3C89640BAADB}"/>
              </a:ext>
            </a:extLst>
          </p:cNvPr>
          <p:cNvSpPr txBox="1"/>
          <p:nvPr/>
        </p:nvSpPr>
        <p:spPr>
          <a:xfrm>
            <a:off x="1128214" y="1495124"/>
            <a:ext cx="677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反過來利用反矩陣，即可將感測器上的座標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xy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轉換為外部座標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xyz</a:t>
            </a:r>
            <a:endParaRPr lang="en-US" altLang="zh-TW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F7F04C7-3678-0891-4C7B-DA5827476D39}"/>
                  </a:ext>
                </a:extLst>
              </p:cNvPr>
              <p:cNvSpPr txBox="1"/>
              <p:nvPr/>
            </p:nvSpPr>
            <p:spPr>
              <a:xfrm>
                <a:off x="5526582" y="2101811"/>
                <a:ext cx="1245277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smtClean="0">
                          <a:solidFill>
                            <a:srgbClr val="2F6B84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F7F04C7-3678-0891-4C7B-DA5827476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582" y="2101811"/>
                <a:ext cx="1245277" cy="718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145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ED64904-223A-9068-F1EB-3C89640BAADB}"/>
              </a:ext>
            </a:extLst>
          </p:cNvPr>
          <p:cNvSpPr txBox="1"/>
          <p:nvPr/>
        </p:nvSpPr>
        <p:spPr>
          <a:xfrm>
            <a:off x="1128214" y="1495124"/>
            <a:ext cx="677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反過來利用反矩陣，即可將感測器上的座標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xy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轉換為外部座標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xyz</a:t>
            </a:r>
            <a:endParaRPr lang="en-US" altLang="zh-TW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F7F04C7-3678-0891-4C7B-DA5827476D39}"/>
                  </a:ext>
                </a:extLst>
              </p:cNvPr>
              <p:cNvSpPr txBox="1"/>
              <p:nvPr/>
            </p:nvSpPr>
            <p:spPr>
              <a:xfrm>
                <a:off x="5526582" y="2101811"/>
                <a:ext cx="1245277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smtClean="0">
                          <a:solidFill>
                            <a:srgbClr val="2F6B84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b="0" i="1" smtClean="0">
                          <a:solidFill>
                            <a:srgbClr val="2F6B84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TW" b="0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2F6B8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F7F04C7-3678-0891-4C7B-DA5827476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582" y="2101811"/>
                <a:ext cx="1245277" cy="718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9A9BB24-2BE6-C1CD-9840-D639EAFC7656}"/>
              </a:ext>
            </a:extLst>
          </p:cNvPr>
          <p:cNvSpPr txBox="1"/>
          <p:nvPr/>
        </p:nvSpPr>
        <p:spPr>
          <a:xfrm>
            <a:off x="1128213" y="3059668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接下來可以利用外部座標</a:t>
            </a:r>
            <a:r>
              <a:rPr lang="en-US" altLang="zh-TW" dirty="0" err="1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xyz</a:t>
            </a:r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得到偏航角與俯仰角</a:t>
            </a:r>
            <a:endParaRPr lang="en-US" altLang="zh-TW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BF6539-EC4B-14F9-8B4A-98B7CCECD68E}"/>
                  </a:ext>
                </a:extLst>
              </p:cNvPr>
              <p:cNvSpPr txBox="1"/>
              <p:nvPr/>
            </p:nvSpPr>
            <p:spPr>
              <a:xfrm>
                <a:off x="4978386" y="3635798"/>
                <a:ext cx="2235227" cy="1341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solidFill>
                                <a:srgbClr val="2F6B84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𝑦𝑎𝑤</m:t>
                              </m:r>
                              <m:r>
                                <a:rPr lang="en-US" altLang="zh-TW" i="1">
                                  <a:solidFill>
                                    <a:srgbClr val="2F6B84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rgbClr val="2F6B8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TW" i="1">
                                          <a:solidFill>
                                            <a:srgbClr val="2F6B8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>
                                          <a:solidFill>
                                            <a:srgbClr val="2F6B8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solidFill>
                                            <a:srgbClr val="2F6B8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2F6B8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solidFill>
                                                <a:srgbClr val="2F6B8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2F6B8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2F6B8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2F6B8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solidFill>
                                                    <a:srgbClr val="2F6B8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solidFill>
                                                    <a:srgbClr val="2F6B8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solidFill>
                                                    <a:srgbClr val="2F6B8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𝑝𝑖𝑡𝑐h</m:t>
                              </m:r>
                              <m:r>
                                <a:rPr lang="en-US" altLang="zh-TW" b="0" i="1" smtClean="0">
                                  <a:solidFill>
                                    <a:srgbClr val="2F6B84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altLang="zh-TW" b="0" i="1" smtClean="0">
                                      <a:solidFill>
                                        <a:srgbClr val="2F6B84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b="0" i="0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solidFill>
                                            <a:srgbClr val="2F6B8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b="0" i="1" smtClean="0">
                                              <a:solidFill>
                                                <a:srgbClr val="2F6B84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2F6B84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2F6B84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2F6B84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solidFill>
                                                    <a:srgbClr val="2F6B84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2F6B84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solidFill>
                                                    <a:srgbClr val="2F6B84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b="0" dirty="0">
                  <a:solidFill>
                    <a:srgbClr val="2F6B84"/>
                  </a:solidFill>
                  <a:effectLst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BF6539-EC4B-14F9-8B4A-98B7CCECD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386" y="3635798"/>
                <a:ext cx="2235227" cy="13418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458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F0EDB5E7-8180-F5CA-F50B-320D7F252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5655" y="1687060"/>
            <a:ext cx="8320690" cy="46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09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2" name="2023-04-26 自瞄測試">
            <a:hlinkClick r:id="" action="ppaction://media"/>
            <a:extLst>
              <a:ext uri="{FF2B5EF4-FFF2-40B4-BE49-F238E27FC236}">
                <a16:creationId xmlns:a16="http://schemas.microsoft.com/office/drawing/2014/main" id="{816715A6-EA31-EE9F-57FB-0F8FA916A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40294" y="1550810"/>
            <a:ext cx="8111412" cy="46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3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80124" y="2538243"/>
              <a:ext cx="3231751" cy="3617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1751" cy="361724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66193" ay="1839135" az="13649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124" y="2538243"/>
                <a:ext cx="3231751" cy="3617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9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p2">
            <a:extLst>
              <a:ext uri="{FF2B5EF4-FFF2-40B4-BE49-F238E27FC236}">
                <a16:creationId xmlns:a16="http://schemas.microsoft.com/office/drawing/2014/main" id="{CB5C793F-01B0-3A89-1EBE-6051AD80118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9283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7;p2">
            <a:extLst>
              <a:ext uri="{FF2B5EF4-FFF2-40B4-BE49-F238E27FC236}">
                <a16:creationId xmlns:a16="http://schemas.microsoft.com/office/drawing/2014/main" id="{8876690B-DBBC-1827-1FB6-EE217EE7BC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087" y="705806"/>
            <a:ext cx="675319" cy="67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913400C1-4A66-D853-5E58-2E71F304825A}"/>
              </a:ext>
            </a:extLst>
          </p:cNvPr>
          <p:cNvSpPr txBox="1"/>
          <p:nvPr/>
        </p:nvSpPr>
        <p:spPr>
          <a:xfrm>
            <a:off x="1747406" y="627987"/>
            <a:ext cx="63178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  <a:ea typeface="Adobe 黑体 Std R" panose="020B0400000000000000" pitchFamily="34" charset="-128"/>
                <a:sym typeface="Arial"/>
              </a:rPr>
              <a:t>README</a:t>
            </a:r>
            <a:endParaRPr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  <a:ea typeface="Adobe 黑体 Std R" panose="020B0400000000000000" pitchFamily="34" charset="-128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7F78F9-6222-C35C-F6CA-BD8351413A3A}"/>
              </a:ext>
            </a:extLst>
          </p:cNvPr>
          <p:cNvSpPr txBox="1"/>
          <p:nvPr/>
        </p:nvSpPr>
        <p:spPr>
          <a:xfrm>
            <a:off x="1747406" y="1644650"/>
            <a:ext cx="8698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接下來將測試動畫與</a:t>
            </a:r>
            <a:r>
              <a:rPr lang="en-US" altLang="zh-TW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3D</a:t>
            </a:r>
            <a:r>
              <a:rPr lang="zh-TW" altLang="en-US" sz="2000" dirty="0">
                <a:solidFill>
                  <a:schemeClr val="bg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檔案功能。若以下方塊沒有出現，或者在你按下下一頁後沒有旋轉動畫，請刪除此簡報並尋找上一版本。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49059" y="2534205"/>
              <a:ext cx="3293879" cy="36253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93879" cy="362532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3623" dy="-17468291" dz="-179"/>
                    <am3d:scale>
                      <am3d:sx n="1000000" d="1000000"/>
                      <am3d:sy n="1000000" d="1000000"/>
                      <am3d:sz n="1000000" d="1000000"/>
                    </am3d:scale>
                    <am3d:rot ax="8194084" ay="-1752361" az="-93123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6557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模型 13" descr="A">
                <a:extLst>
                  <a:ext uri="{FF2B5EF4-FFF2-40B4-BE49-F238E27FC236}">
                    <a16:creationId xmlns:a16="http://schemas.microsoft.com/office/drawing/2014/main" id="{3449CF79-AFEE-8B28-1AE2-8506F0173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059" y="2534205"/>
                <a:ext cx="3293879" cy="362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4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4B4DA8-B97B-4779-B091-AB448A7E2709}"/>
              </a:ext>
            </a:extLst>
          </p:cNvPr>
          <p:cNvSpPr/>
          <p:nvPr/>
        </p:nvSpPr>
        <p:spPr>
          <a:xfrm>
            <a:off x="-323850" y="1952625"/>
            <a:ext cx="13820775" cy="2952750"/>
          </a:xfrm>
          <a:prstGeom prst="rect">
            <a:avLst/>
          </a:prstGeom>
          <a:solidFill>
            <a:srgbClr val="80BBD2"/>
          </a:solidFill>
          <a:ln>
            <a:solidFill>
              <a:srgbClr val="80BBD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47D24AF-F74B-124B-6280-1807A4A9C4EE}"/>
              </a:ext>
            </a:extLst>
          </p:cNvPr>
          <p:cNvGrpSpPr/>
          <p:nvPr/>
        </p:nvGrpSpPr>
        <p:grpSpPr>
          <a:xfrm>
            <a:off x="2614158" y="1952625"/>
            <a:ext cx="6963685" cy="2574442"/>
            <a:chOff x="2732130" y="1952625"/>
            <a:chExt cx="6963685" cy="2574442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0FF4ED6-6BB2-451B-8777-A59E35269D33}"/>
                </a:ext>
              </a:extLst>
            </p:cNvPr>
            <p:cNvSpPr txBox="1"/>
            <p:nvPr/>
          </p:nvSpPr>
          <p:spPr>
            <a:xfrm>
              <a:off x="5942965" y="2782117"/>
              <a:ext cx="37528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機械實作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  <a:p>
              <a:r>
                <a:rPr lang="zh-TW" altLang="en-US" sz="4800" b="1" dirty="0">
                  <a:solidFill>
                    <a:srgbClr val="174559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第一組</a:t>
              </a:r>
              <a:endParaRPr lang="en-US" altLang="zh-TW" sz="4800" b="1" dirty="0">
                <a:solidFill>
                  <a:srgbClr val="17455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" name="圖片 2" descr="一張含有 文字, 工具​​ 的圖片&#10;&#10;自動產生的描述">
              <a:extLst>
                <a:ext uri="{FF2B5EF4-FFF2-40B4-BE49-F238E27FC236}">
                  <a16:creationId xmlns:a16="http://schemas.microsoft.com/office/drawing/2014/main" id="{B0ECFCED-A9B3-4E2C-9628-C09D782C6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15"/>
            <a:stretch/>
          </p:blipFill>
          <p:spPr>
            <a:xfrm>
              <a:off x="2732130" y="1952625"/>
              <a:ext cx="3566435" cy="257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357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D9061C-9D9A-D6E4-36E6-7FDA4F40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14" y="1495124"/>
            <a:ext cx="10394458" cy="76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1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甘特圖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D9061C-9D9A-D6E4-36E6-7FDA4F408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14" y="-1248076"/>
            <a:ext cx="10394458" cy="76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92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5933F5F-1E5A-9E21-9DA1-FB0B1238AB46}"/>
              </a:ext>
            </a:extLst>
          </p:cNvPr>
          <p:cNvSpPr txBox="1"/>
          <p:nvPr/>
        </p:nvSpPr>
        <p:spPr>
          <a:xfrm>
            <a:off x="1128214" y="1495124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假設相機為針孔相機，相機沒有魚眼效應，且感測器與相機中軸垂直</a:t>
            </a:r>
            <a:endParaRPr lang="en-US" altLang="zh-TW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5006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5933F5F-1E5A-9E21-9DA1-FB0B1238AB46}"/>
              </a:ext>
            </a:extLst>
          </p:cNvPr>
          <p:cNvSpPr txBox="1"/>
          <p:nvPr/>
        </p:nvSpPr>
        <p:spPr>
          <a:xfrm>
            <a:off x="1128214" y="1495124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假設相機為針孔相機，相機沒有魚眼效應，且感測器與相機中軸垂直</a:t>
            </a:r>
            <a:endParaRPr lang="en-US" altLang="zh-TW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7620719-8989-0426-39FA-372020C21E4E}"/>
              </a:ext>
            </a:extLst>
          </p:cNvPr>
          <p:cNvSpPr txBox="1"/>
          <p:nvPr/>
        </p:nvSpPr>
        <p:spPr>
          <a:xfrm>
            <a:off x="1128214" y="1935395"/>
            <a:ext cx="7550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利用相機拍攝網格，測量網格出現在相機上的長度、網格和相機的距離</a:t>
            </a:r>
          </a:p>
        </p:txBody>
      </p:sp>
      <p:pic>
        <p:nvPicPr>
          <p:cNvPr id="1026" name="Picture 2" descr="Pinhole camera model - Wikipedia">
            <a:extLst>
              <a:ext uri="{FF2B5EF4-FFF2-40B4-BE49-F238E27FC236}">
                <a16:creationId xmlns:a16="http://schemas.microsoft.com/office/drawing/2014/main" id="{C04DF591-B0AF-E5F0-2570-87C0A293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51" y="2304727"/>
            <a:ext cx="6327698" cy="431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12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F8DCA1-CF6F-4D56-81F5-D96657625D40}"/>
              </a:ext>
            </a:extLst>
          </p:cNvPr>
          <p:cNvSpPr txBox="1"/>
          <p:nvPr/>
        </p:nvSpPr>
        <p:spPr>
          <a:xfrm>
            <a:off x="1128214" y="593188"/>
            <a:ext cx="622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09283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單目相機測角度</a:t>
            </a:r>
            <a:endParaRPr lang="en-US" altLang="zh-TW" sz="4800" b="1" dirty="0">
              <a:solidFill>
                <a:srgbClr val="09283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9FA8CB-C33B-4C51-89A8-BD514E3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8" y="664127"/>
            <a:ext cx="621747" cy="62174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5933F5F-1E5A-9E21-9DA1-FB0B1238AB46}"/>
              </a:ext>
            </a:extLst>
          </p:cNvPr>
          <p:cNvSpPr txBox="1"/>
          <p:nvPr/>
        </p:nvSpPr>
        <p:spPr>
          <a:xfrm>
            <a:off x="1128214" y="1495124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假設相機為針孔相機，相機沒有魚眼效應，且感測器與相機中軸垂直</a:t>
            </a:r>
            <a:endParaRPr lang="en-US" altLang="zh-TW" dirty="0">
              <a:solidFill>
                <a:srgbClr val="2F6B8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7620719-8989-0426-39FA-372020C21E4E}"/>
              </a:ext>
            </a:extLst>
          </p:cNvPr>
          <p:cNvSpPr txBox="1"/>
          <p:nvPr/>
        </p:nvSpPr>
        <p:spPr>
          <a:xfrm>
            <a:off x="1128214" y="1935395"/>
            <a:ext cx="7550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F6B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利用相機拍攝網格，測量網格出現在相機上的長度、網格和相機的距離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CA5DF635-6658-1333-B372-A463A9D64629}"/>
              </a:ext>
            </a:extLst>
          </p:cNvPr>
          <p:cNvGraphicFramePr>
            <a:graphicFrameLocks noGrp="1"/>
          </p:cNvGraphicFramePr>
          <p:nvPr/>
        </p:nvGraphicFramePr>
        <p:xfrm>
          <a:off x="3426150" y="3120069"/>
          <a:ext cx="5339701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6135">
                  <a:extLst>
                    <a:ext uri="{9D8B030D-6E8A-4147-A177-3AD203B41FA5}">
                      <a16:colId xmlns:a16="http://schemas.microsoft.com/office/drawing/2014/main" val="393151501"/>
                    </a:ext>
                  </a:extLst>
                </a:gridCol>
                <a:gridCol w="1483566">
                  <a:extLst>
                    <a:ext uri="{9D8B030D-6E8A-4147-A177-3AD203B41FA5}">
                      <a16:colId xmlns:a16="http://schemas.microsoft.com/office/drawing/2014/main" val="217775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名稱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solidFill>
                            <a:srgbClr val="09283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數值</a:t>
                      </a:r>
                    </a:p>
                  </a:txBody>
                  <a:tcPr>
                    <a:lnL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73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相機焦距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4.4 mm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050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相機解析度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480x640 </a:t>
                      </a:r>
                      <a:r>
                        <a:rPr lang="en-US" altLang="zh-TW" dirty="0" err="1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px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221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第一次測量</a:t>
                      </a:r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:</a:t>
                      </a:r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針孔與物體距離</a:t>
                      </a:r>
                      <a:endParaRPr lang="en-US" altLang="zh-TW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39 cm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89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第一次測量</a:t>
                      </a:r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:</a:t>
                      </a:r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成像於相機視線內寬度</a:t>
                      </a:r>
                      <a:endParaRPr lang="en-US" altLang="zh-TW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34 cm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73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第二次測量</a:t>
                      </a:r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:</a:t>
                      </a:r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針孔與物體距離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50 cm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7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第二次測量</a:t>
                      </a:r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:</a:t>
                      </a:r>
                      <a:r>
                        <a:rPr lang="zh-TW" altLang="en-US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成像於相機視線內高度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2F6B8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26 cm</a:t>
                      </a:r>
                      <a:endParaRPr lang="zh-TW" altLang="en-US" dirty="0">
                        <a:solidFill>
                          <a:srgbClr val="2F6B8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dobe 黑体 Std R" panose="020B0400000000000000" pitchFamily="34" charset="-128"/>
                        <a:ea typeface="Adobe 黑体 Std R" panose="020B04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6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7076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035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605</Words>
  <Application>Microsoft Office PowerPoint</Application>
  <PresentationFormat>寬螢幕</PresentationFormat>
  <Paragraphs>85</Paragraphs>
  <Slides>17</Slides>
  <Notes>13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Consolas</vt:lpstr>
      <vt:lpstr>Adobe 黑体 Std R</vt:lpstr>
      <vt:lpstr>Calibri</vt:lpstr>
      <vt:lpstr>Cambria Math</vt:lpstr>
      <vt:lpstr>Arial</vt:lpstr>
      <vt:lpstr>Calibri Light</vt:lpstr>
      <vt:lpstr>Bauhaus 93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典謀 吳</dc:creator>
  <cp:lastModifiedBy>典謀 吳</cp:lastModifiedBy>
  <cp:revision>16</cp:revision>
  <dcterms:created xsi:type="dcterms:W3CDTF">2023-03-04T05:49:25Z</dcterms:created>
  <dcterms:modified xsi:type="dcterms:W3CDTF">2023-04-30T12:38:03Z</dcterms:modified>
</cp:coreProperties>
</file>